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27" r:id="rId2"/>
    <p:sldId id="328" r:id="rId3"/>
    <p:sldId id="329" r:id="rId4"/>
    <p:sldId id="331" r:id="rId5"/>
    <p:sldId id="332" r:id="rId6"/>
    <p:sldId id="2103813246" r:id="rId7"/>
    <p:sldId id="2103813247" r:id="rId8"/>
    <p:sldId id="258" r:id="rId9"/>
    <p:sldId id="259" r:id="rId10"/>
    <p:sldId id="260" r:id="rId11"/>
    <p:sldId id="381" r:id="rId12"/>
    <p:sldId id="382" r:id="rId13"/>
    <p:sldId id="383" r:id="rId14"/>
    <p:sldId id="2103813244" r:id="rId15"/>
    <p:sldId id="330" r:id="rId16"/>
    <p:sldId id="335" r:id="rId17"/>
    <p:sldId id="334" r:id="rId18"/>
    <p:sldId id="336" r:id="rId19"/>
    <p:sldId id="210381324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1"/>
    <p:restoredTop sz="78980"/>
  </p:normalViewPr>
  <p:slideViewPr>
    <p:cSldViewPr snapToGrid="0" snapToObjects="1">
      <p:cViewPr varScale="1">
        <p:scale>
          <a:sx n="87" d="100"/>
          <a:sy n="87" d="100"/>
        </p:scale>
        <p:origin x="108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6/21/21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09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06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2021-06-21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2021-06-21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2021-06-21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2021-06-21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2021-06-21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2021-06-21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2021-06-21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2021-06-21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2021-06-21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2021-06-21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2021-06-21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-usecases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github.com/w3c/wot-architect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binding-templates/" TargetMode="External"/><Relationship Id="rId5" Type="http://schemas.openxmlformats.org/officeDocument/2006/relationships/hyperlink" Target="https://github.com/w3c/wot-profile" TargetMode="External"/><Relationship Id="rId4" Type="http://schemas.openxmlformats.org/officeDocument/2006/relationships/hyperlink" Target="https://github.com/w3c/wot-discovery" TargetMode="External"/><Relationship Id="rId9" Type="http://schemas.openxmlformats.org/officeDocument/2006/relationships/hyperlink" Target="https://www.w3.org/Wo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lickr.com/photos/intelfreepress/6948764580/sizes/o/in/photostrea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742" y="3429000"/>
            <a:ext cx="10950515" cy="1470025"/>
          </a:xfrm>
        </p:spPr>
        <p:txBody>
          <a:bodyPr/>
          <a:lstStyle/>
          <a:p>
            <a:r>
              <a:rPr lang="en-US" dirty="0"/>
              <a:t>W3C Web of Things (WoT)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50933"/>
            <a:ext cx="9144000" cy="993423"/>
          </a:xfrm>
        </p:spPr>
        <p:txBody>
          <a:bodyPr/>
          <a:lstStyle/>
          <a:p>
            <a:r>
              <a:rPr lang="en-US" dirty="0"/>
              <a:t>Michael McCool</a:t>
            </a:r>
          </a:p>
          <a:p>
            <a:r>
              <a:rPr lang="en-US" dirty="0"/>
              <a:t>June 2021</a:t>
            </a:r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E9E9-89D7-4C6F-998D-BC3DD9950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06493-B506-46BF-9F19-0C6E79F00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025" y="1144190"/>
            <a:ext cx="10661375" cy="54515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Introductions</a:t>
            </a:r>
          </a:p>
          <a:p>
            <a:pPr lvl="1"/>
            <a:r>
              <a:rPr lang="en-US" dirty="0"/>
              <a:t>DNS-SD (including </a:t>
            </a:r>
            <a:r>
              <a:rPr lang="en-US" dirty="0" err="1"/>
              <a:t>mDNS</a:t>
            </a:r>
            <a:r>
              <a:rPr lang="en-US" dirty="0"/>
              <a:t>) – new service names</a:t>
            </a:r>
          </a:p>
          <a:p>
            <a:pPr lvl="1"/>
            <a:r>
              <a:rPr lang="en-US" dirty="0" err="1"/>
              <a:t>CoRE</a:t>
            </a:r>
            <a:r>
              <a:rPr lang="en-US" dirty="0"/>
              <a:t> RD – resource types</a:t>
            </a:r>
          </a:p>
          <a:p>
            <a:pPr lvl="1"/>
            <a:r>
              <a:rPr lang="en-US" dirty="0"/>
              <a:t>DID – endpoint types</a:t>
            </a:r>
          </a:p>
          <a:p>
            <a:pPr lvl="1"/>
            <a:r>
              <a:rPr lang="en-US" dirty="0"/>
              <a:t>Well-known URLs: to "guess" URL from an IP</a:t>
            </a:r>
          </a:p>
          <a:p>
            <a:pPr lvl="1"/>
            <a:r>
              <a:rPr lang="en-US" dirty="0"/>
              <a:t>Direct: anything else that returns a URL</a:t>
            </a:r>
          </a:p>
          <a:p>
            <a:pPr lvl="1"/>
            <a:r>
              <a:rPr lang="en-US" b="1" dirty="0"/>
              <a:t>Note: </a:t>
            </a:r>
            <a:r>
              <a:rPr lang="en-US" dirty="0"/>
              <a:t>link types distinguishing a Directory and a Thing are useful but not mandatory</a:t>
            </a:r>
          </a:p>
          <a:p>
            <a:pPr marL="0" indent="0">
              <a:buNone/>
            </a:pPr>
            <a:r>
              <a:rPr lang="en-US" b="1" dirty="0"/>
              <a:t>Exploration</a:t>
            </a:r>
          </a:p>
          <a:p>
            <a:pPr lvl="1"/>
            <a:r>
              <a:rPr lang="en-US" dirty="0"/>
              <a:t>"Smart Objects": Retrieve TD directly from Thing</a:t>
            </a:r>
          </a:p>
          <a:p>
            <a:pPr lvl="1"/>
            <a:r>
              <a:rPr lang="en-US" dirty="0"/>
              <a:t>Directory service API: described using a TD</a:t>
            </a:r>
          </a:p>
          <a:p>
            <a:pPr lvl="1"/>
            <a:r>
              <a:rPr lang="en-US" dirty="0"/>
              <a:t>Provides multiple query types:</a:t>
            </a:r>
          </a:p>
          <a:p>
            <a:pPr lvl="2"/>
            <a:r>
              <a:rPr lang="en-US" dirty="0" err="1"/>
              <a:t>JSONPath</a:t>
            </a:r>
            <a:r>
              <a:rPr lang="en-US" dirty="0"/>
              <a:t> – mandatory</a:t>
            </a:r>
          </a:p>
          <a:p>
            <a:pPr lvl="2"/>
            <a:r>
              <a:rPr lang="en-US" dirty="0"/>
              <a:t>XPath – optional</a:t>
            </a:r>
          </a:p>
          <a:p>
            <a:pPr lvl="2"/>
            <a:r>
              <a:rPr lang="en-US" dirty="0"/>
              <a:t>SPARQL – optional</a:t>
            </a:r>
          </a:p>
          <a:p>
            <a:pPr lvl="1"/>
            <a:r>
              <a:rPr lang="en-US" dirty="0"/>
              <a:t>Pagination,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D7C0D-F508-4DF8-825D-60BFF632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42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BF04-2067-A14B-8021-3ABFAF54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is a </a:t>
            </a:r>
            <a:r>
              <a:rPr lang="en-DE"/>
              <a:t>WoT </a:t>
            </a:r>
            <a:r>
              <a:rPr lang="en-US" dirty="0"/>
              <a:t>P</a:t>
            </a:r>
            <a:r>
              <a:rPr lang="en-DE"/>
              <a:t>rofile</a:t>
            </a:r>
            <a:r>
              <a:rPr lang="en-D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4F342-3225-CB42-A6EC-B79202738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A </a:t>
            </a:r>
            <a:r>
              <a:rPr lang="en-GB" b="1" dirty="0" err="1"/>
              <a:t>WoT</a:t>
            </a:r>
            <a:r>
              <a:rPr lang="en-GB" b="1" dirty="0"/>
              <a:t> Profile </a:t>
            </a:r>
            <a:r>
              <a:rPr lang="en-GB" dirty="0"/>
              <a:t>is a </a:t>
            </a:r>
            <a:r>
              <a:rPr lang="en-GB" u="sng" dirty="0"/>
              <a:t>normative subset</a:t>
            </a:r>
            <a:r>
              <a:rPr lang="en-GB" dirty="0"/>
              <a:t> of a </a:t>
            </a:r>
            <a:r>
              <a:rPr lang="en-GB" i="1" dirty="0" err="1"/>
              <a:t>WoT</a:t>
            </a:r>
            <a:r>
              <a:rPr lang="en-GB" dirty="0"/>
              <a:t> </a:t>
            </a:r>
            <a:r>
              <a:rPr lang="en-GB" i="1" dirty="0"/>
              <a:t>Thing Description </a:t>
            </a:r>
            <a:r>
              <a:rPr lang="en-GB" dirty="0"/>
              <a:t>with a </a:t>
            </a:r>
            <a:r>
              <a:rPr lang="en-GB" u="sng" dirty="0"/>
              <a:t>normative binding </a:t>
            </a:r>
            <a:r>
              <a:rPr lang="en-GB" dirty="0"/>
              <a:t>to a selected protocol.</a:t>
            </a:r>
          </a:p>
          <a:p>
            <a:endParaRPr lang="en-GB" dirty="0"/>
          </a:p>
          <a:p>
            <a:r>
              <a:rPr lang="en-GB" dirty="0"/>
              <a:t>Profiles guarantee </a:t>
            </a:r>
            <a:r>
              <a:rPr lang="en-GB" b="1" dirty="0"/>
              <a:t>interoperability</a:t>
            </a:r>
            <a:r>
              <a:rPr lang="en-GB" dirty="0"/>
              <a:t> between compliant implementations, multiple profiles are possible.</a:t>
            </a:r>
          </a:p>
          <a:p>
            <a:endParaRPr lang="en-GB" dirty="0"/>
          </a:p>
          <a:p>
            <a:r>
              <a:rPr lang="en-GB" dirty="0"/>
              <a:t>The </a:t>
            </a:r>
            <a:r>
              <a:rPr lang="en-GB" b="1" dirty="0" err="1"/>
              <a:t>WoT</a:t>
            </a:r>
            <a:r>
              <a:rPr lang="en-GB" b="1" dirty="0"/>
              <a:t> Profile Specification </a:t>
            </a:r>
            <a:r>
              <a:rPr lang="en-GB" dirty="0"/>
              <a:t>defines a </a:t>
            </a:r>
            <a:r>
              <a:rPr lang="en-GB" b="1" dirty="0"/>
              <a:t>normative</a:t>
            </a:r>
            <a:r>
              <a:rPr lang="en-GB" dirty="0"/>
              <a:t> set of </a:t>
            </a:r>
            <a:r>
              <a:rPr lang="en-GB" i="1" dirty="0"/>
              <a:t>constraints and rules </a:t>
            </a:r>
            <a:r>
              <a:rPr lang="en-GB" dirty="0"/>
              <a:t>on the </a:t>
            </a:r>
            <a:r>
              <a:rPr lang="en-GB" b="1" dirty="0"/>
              <a:t>data model</a:t>
            </a:r>
            <a:r>
              <a:rPr lang="en-GB" dirty="0"/>
              <a:t>, </a:t>
            </a:r>
            <a:r>
              <a:rPr lang="en-GB" b="1" dirty="0"/>
              <a:t>representation format</a:t>
            </a:r>
            <a:r>
              <a:rPr lang="en-GB" dirty="0"/>
              <a:t> and </a:t>
            </a:r>
            <a:r>
              <a:rPr lang="en-GB" b="1" dirty="0"/>
              <a:t>protocol binding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These constraints and rules  provide clarifications and make decisions that reduce the complexity for implementers of the </a:t>
            </a:r>
            <a:r>
              <a:rPr lang="en-GB" dirty="0" err="1"/>
              <a:t>WoT</a:t>
            </a:r>
            <a:r>
              <a:rPr lang="en-GB" dirty="0"/>
              <a:t> standard. </a:t>
            </a:r>
          </a:p>
          <a:p>
            <a:endParaRPr lang="en-GB" dirty="0"/>
          </a:p>
          <a:p>
            <a:r>
              <a:rPr lang="en-GB" dirty="0"/>
              <a:t>The rules are prescriptive, to ensure that compliant implementations satisfy the semantic guarantees implied by them.</a:t>
            </a:r>
          </a:p>
          <a:p>
            <a:pPr marL="0" indent="0">
              <a:buNone/>
            </a:pPr>
            <a:endParaRPr lang="en-GB" dirty="0"/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AAF21-1D45-4E46-AC1C-B0955B066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F8305B-2AB4-F740-B102-70AABD0A2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5C8059-D531-C145-A779-BAEBF126C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2021-06-21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0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B260-6B46-844B-8D50-D711970DB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Profiles: </a:t>
            </a:r>
            <a:r>
              <a:rPr lang="en-DE"/>
              <a:t>Constraints</a:t>
            </a:r>
            <a:endParaRPr lang="en-DE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9B00F62-08B2-0D49-B0F6-9C4165784B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0639"/>
              </p:ext>
            </p:extLst>
          </p:nvPr>
        </p:nvGraphicFramePr>
        <p:xfrm>
          <a:off x="1052423" y="1397479"/>
          <a:ext cx="10301376" cy="4646679"/>
        </p:xfrm>
        <a:graphic>
          <a:graphicData uri="http://schemas.openxmlformats.org/drawingml/2006/table">
            <a:tbl>
              <a:tblPr/>
              <a:tblGrid>
                <a:gridCol w="2694077">
                  <a:extLst>
                    <a:ext uri="{9D8B030D-6E8A-4147-A177-3AD203B41FA5}">
                      <a16:colId xmlns:a16="http://schemas.microsoft.com/office/drawing/2014/main" val="1184013698"/>
                    </a:ext>
                  </a:extLst>
                </a:gridCol>
                <a:gridCol w="3289300">
                  <a:extLst>
                    <a:ext uri="{9D8B030D-6E8A-4147-A177-3AD203B41FA5}">
                      <a16:colId xmlns:a16="http://schemas.microsoft.com/office/drawing/2014/main" val="3466154256"/>
                    </a:ext>
                  </a:extLst>
                </a:gridCol>
                <a:gridCol w="4317999">
                  <a:extLst>
                    <a:ext uri="{9D8B030D-6E8A-4147-A177-3AD203B41FA5}">
                      <a16:colId xmlns:a16="http://schemas.microsoft.com/office/drawing/2014/main" val="3402001960"/>
                    </a:ext>
                  </a:extLst>
                </a:gridCol>
              </a:tblGrid>
              <a:tr h="221114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b="0" i="1" dirty="0">
                          <a:effectLst/>
                        </a:rPr>
                        <a:t>Constraints on</a:t>
                      </a:r>
                    </a:p>
                  </a:txBody>
                  <a:tcPr marL="59493" marR="59493" marT="29746" marB="29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b="0" i="1">
                          <a:effectLst/>
                        </a:rPr>
                        <a:t>Rationale</a:t>
                      </a:r>
                    </a:p>
                  </a:txBody>
                  <a:tcPr marL="59493" marR="59493" marT="29746" marB="29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b="0" i="1" dirty="0">
                          <a:effectLst/>
                        </a:rPr>
                        <a:t>Example</a:t>
                      </a:r>
                    </a:p>
                  </a:txBody>
                  <a:tcPr marL="59493" marR="59493" marT="29746" marB="29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984"/>
                  </a:ext>
                </a:extLst>
              </a:tr>
              <a:tr h="542746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>
                          <a:effectLst/>
                        </a:rPr>
                        <a:t>vocabulary of Thing Description classes</a:t>
                      </a:r>
                    </a:p>
                  </a:txBody>
                  <a:tcPr marL="59493" marR="59493" marT="29746" marB="29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dirty="0">
                          <a:effectLst/>
                        </a:rPr>
                        <a:t>guaranteed set of metadata fields</a:t>
                      </a:r>
                    </a:p>
                  </a:txBody>
                  <a:tcPr marL="59493" marR="59493" marT="29746" marB="29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>
                          <a:effectLst/>
                        </a:rPr>
                        <a:t>Make specific vocabulary terms mandatory, remove others</a:t>
                      </a:r>
                    </a:p>
                  </a:txBody>
                  <a:tcPr marL="59493" marR="59493" marT="29746" marB="29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867305"/>
                  </a:ext>
                </a:extLst>
              </a:tr>
              <a:tr h="705571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>
                          <a:effectLst/>
                        </a:rPr>
                        <a:t>class relationships</a:t>
                      </a:r>
                    </a:p>
                  </a:txBody>
                  <a:tcPr marL="59493" marR="59493" marT="29746" marB="29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>
                          <a:effectLst/>
                        </a:rPr>
                        <a:t>unambiguous structure</a:t>
                      </a:r>
                    </a:p>
                  </a:txBody>
                  <a:tcPr marL="59493" marR="59493" marT="29746" marB="29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dirty="0">
                          <a:effectLst/>
                        </a:rPr>
                        <a:t>limited cardinality, e.g. only one form per operation per interaction affordance.</a:t>
                      </a:r>
                    </a:p>
                  </a:txBody>
                  <a:tcPr marL="59493" marR="59493" marT="29746" marB="29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9329955"/>
                  </a:ext>
                </a:extLst>
              </a:tr>
              <a:tr h="868395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>
                          <a:effectLst/>
                        </a:rPr>
                        <a:t>values of vocabulary terms</a:t>
                      </a:r>
                    </a:p>
                  </a:txBody>
                  <a:tcPr marL="59493" marR="59493" marT="29746" marB="29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>
                          <a:effectLst/>
                        </a:rPr>
                        <a:t>simplified processing</a:t>
                      </a:r>
                    </a:p>
                  </a:txBody>
                  <a:tcPr marL="59493" marR="59493" marT="29746" marB="29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>
                          <a:effectLst/>
                        </a:rPr>
                        <a:t>Limit the length of characters per string. Always use arrays, where the spec permits a string or an array of strings.</a:t>
                      </a:r>
                    </a:p>
                  </a:txBody>
                  <a:tcPr marL="59493" marR="59493" marT="29746" marB="29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7308545"/>
                  </a:ext>
                </a:extLst>
              </a:tr>
              <a:tr h="542746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>
                          <a:effectLst/>
                        </a:rPr>
                        <a:t>data schemas</a:t>
                      </a:r>
                    </a:p>
                  </a:txBody>
                  <a:tcPr marL="59493" marR="59493" marT="29746" marB="29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>
                          <a:effectLst/>
                        </a:rPr>
                        <a:t>simplified processing</a:t>
                      </a:r>
                    </a:p>
                  </a:txBody>
                  <a:tcPr marL="59493" marR="59493" marT="29746" marB="29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dirty="0">
                          <a:effectLst/>
                        </a:rPr>
                        <a:t>Limits on nesting</a:t>
                      </a:r>
                    </a:p>
                  </a:txBody>
                  <a:tcPr marL="59493" marR="59493" marT="29746" marB="29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312966"/>
                  </a:ext>
                </a:extLst>
              </a:tr>
              <a:tr h="379923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>
                          <a:effectLst/>
                        </a:rPr>
                        <a:t>security</a:t>
                      </a:r>
                    </a:p>
                  </a:txBody>
                  <a:tcPr marL="59493" marR="59493" marT="29746" marB="29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>
                          <a:effectLst/>
                        </a:rPr>
                        <a:t>reduced implementation effort</a:t>
                      </a:r>
                    </a:p>
                  </a:txBody>
                  <a:tcPr marL="59493" marR="59493" marT="29746" marB="29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>
                          <a:effectLst/>
                        </a:rPr>
                        <a:t>Only a restricted set of security mechanisms</a:t>
                      </a:r>
                    </a:p>
                  </a:txBody>
                  <a:tcPr marL="59493" marR="59493" marT="29746" marB="29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872761"/>
                  </a:ext>
                </a:extLst>
              </a:tr>
              <a:tr h="1194043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>
                          <a:effectLst/>
                        </a:rPr>
                        <a:t>protocol binding</a:t>
                      </a:r>
                    </a:p>
                  </a:txBody>
                  <a:tcPr marL="59493" marR="59493" marT="29746" marB="29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>
                          <a:effectLst/>
                        </a:rPr>
                        <a:t>guaranteed protocol semantics</a:t>
                      </a:r>
                    </a:p>
                  </a:txBody>
                  <a:tcPr marL="59493" marR="59493" marT="29746" marB="29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dirty="0">
                          <a:effectLst/>
                        </a:rPr>
                        <a:t>limited protocol(s) and protocol features, Example: predefined mapping of http verbs (GET/PUT) to operation verbs, similar constraints for other protocols.</a:t>
                      </a:r>
                    </a:p>
                  </a:txBody>
                  <a:tcPr marL="59493" marR="59493" marT="29746" marB="29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29271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C9FB6-347C-AF4C-81DC-0E6F3E73C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5D712-2323-A640-93EB-41CE2272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6A9760-B688-F144-ADBE-6D853D16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2021-06-21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57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62DA-33D2-D144-9254-07BC1E7A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Profiles: Current Work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CBA56-A11C-1446-B5B7-0EF58A213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Defining a core/baseline profile with a HTTP binding.</a:t>
            </a:r>
          </a:p>
          <a:p>
            <a:r>
              <a:rPr lang="en-DE" dirty="0"/>
              <a:t>Identifying constraints and rules on the data model.</a:t>
            </a:r>
          </a:p>
          <a:p>
            <a:r>
              <a:rPr lang="en-DE" dirty="0"/>
              <a:t>Unambiguous interaction semantics for properties, actions and events.</a:t>
            </a:r>
          </a:p>
          <a:p>
            <a:r>
              <a:rPr lang="en-DE" dirty="0"/>
              <a:t>Constraints on payload formats.</a:t>
            </a:r>
          </a:p>
          <a:p>
            <a:r>
              <a:rPr lang="en-DE" dirty="0"/>
              <a:t>Protocol binding semantics, e.g. headers, response codes.</a:t>
            </a:r>
          </a:p>
          <a:p>
            <a:r>
              <a:rPr lang="en-DE" dirty="0"/>
              <a:t>Security constraints.</a:t>
            </a:r>
          </a:p>
          <a:p>
            <a:r>
              <a:rPr lang="en-DE" dirty="0"/>
              <a:t>Representation format constraints.</a:t>
            </a:r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685A1-0EB6-DF49-B594-FB5F2214E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B8192-ACDE-C849-9626-3CF43F0F2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FF725B-F6AD-0F4E-9E7D-9DB12E2AA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2021-06-21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8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DE0A-FEE9-1945-835A-854C5528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Cases: W3C Smart City Workshop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A3B60-E7C7-3844-B56F-D32EBDB7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B0FBB-70C6-984B-A3B4-AE8C495EF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14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4BFA18-3488-174E-A679-E036E04A09DC}"/>
              </a:ext>
            </a:extLst>
          </p:cNvPr>
          <p:cNvGrpSpPr/>
          <p:nvPr/>
        </p:nvGrpSpPr>
        <p:grpSpPr>
          <a:xfrm>
            <a:off x="835733" y="1103312"/>
            <a:ext cx="3704736" cy="2441071"/>
            <a:chOff x="974717" y="3822640"/>
            <a:chExt cx="3704736" cy="24410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38DD69-3473-6841-BCE9-C2FA86C7F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625" t="34003"/>
            <a:stretch/>
          </p:blipFill>
          <p:spPr>
            <a:xfrm>
              <a:off x="974717" y="3822640"/>
              <a:ext cx="3704736" cy="244107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01DC80-F6AF-7E43-8861-64035CC8AF42}"/>
                </a:ext>
              </a:extLst>
            </p:cNvPr>
            <p:cNvSpPr txBox="1"/>
            <p:nvPr/>
          </p:nvSpPr>
          <p:spPr>
            <a:xfrm>
              <a:off x="977184" y="3825585"/>
              <a:ext cx="2239909" cy="461665"/>
            </a:xfrm>
            <a:prstGeom prst="rect">
              <a:avLst/>
            </a:prstGeom>
            <a:noFill/>
            <a:effectLst>
              <a:outerShdw blurRad="94753" dist="251023" dir="5400000" sx="10000" sy="10000" algn="ctr" rotWithShape="0">
                <a:srgbClr val="000000">
                  <a:alpha val="43137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Visitor Guidance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A1BEB3-3F4F-4348-8743-26E66F6668D8}"/>
              </a:ext>
            </a:extLst>
          </p:cNvPr>
          <p:cNvGrpSpPr/>
          <p:nvPr/>
        </p:nvGrpSpPr>
        <p:grpSpPr>
          <a:xfrm>
            <a:off x="4720447" y="1103312"/>
            <a:ext cx="3890153" cy="2441071"/>
            <a:chOff x="6741723" y="640951"/>
            <a:chExt cx="3890153" cy="2441071"/>
          </a:xfrm>
        </p:grpSpPr>
        <p:pic>
          <p:nvPicPr>
            <p:cNvPr id="1026" name="Picture 2" descr="Solar energy">
              <a:extLst>
                <a:ext uri="{FF2B5EF4-FFF2-40B4-BE49-F238E27FC236}">
                  <a16:creationId xmlns:a16="http://schemas.microsoft.com/office/drawing/2014/main" id="{D09E6B09-1707-8D4E-B2F2-938F7DCF5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723" y="640951"/>
              <a:ext cx="3890153" cy="2441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95197-1CC8-264D-9176-9CBFD4CDEE96}"/>
                </a:ext>
              </a:extLst>
            </p:cNvPr>
            <p:cNvSpPr txBox="1"/>
            <p:nvPr/>
          </p:nvSpPr>
          <p:spPr>
            <a:xfrm>
              <a:off x="6741723" y="661712"/>
              <a:ext cx="27830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Energy Management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E63307-7C64-9742-8792-17BCB4080874}"/>
              </a:ext>
            </a:extLst>
          </p:cNvPr>
          <p:cNvGrpSpPr/>
          <p:nvPr/>
        </p:nvGrpSpPr>
        <p:grpSpPr>
          <a:xfrm>
            <a:off x="4720447" y="3685265"/>
            <a:ext cx="3890153" cy="2441071"/>
            <a:chOff x="6670230" y="3482236"/>
            <a:chExt cx="3890153" cy="24410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AD0F26-D2AE-0148-B8AD-A3594B172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977" t="23048" r="5015" b="6383"/>
            <a:stretch/>
          </p:blipFill>
          <p:spPr>
            <a:xfrm>
              <a:off x="6670230" y="3482236"/>
              <a:ext cx="3890153" cy="244107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A33D37-16BE-BB4C-8EAA-737CAB7DC375}"/>
                </a:ext>
              </a:extLst>
            </p:cNvPr>
            <p:cNvSpPr txBox="1"/>
            <p:nvPr/>
          </p:nvSpPr>
          <p:spPr>
            <a:xfrm>
              <a:off x="6674226" y="3482236"/>
              <a:ext cx="1973682" cy="461665"/>
            </a:xfrm>
            <a:prstGeom prst="rect">
              <a:avLst/>
            </a:prstGeom>
            <a:noFill/>
            <a:effectLst>
              <a:outerShdw blurRad="50800" dist="50800" dir="5400000" sx="25315" sy="25315" algn="ctr" rotWithShape="0">
                <a:srgbClr val="000000">
                  <a:alpha val="43137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Retail Services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9AAB1A-89A4-324A-B04F-08EEF9CA6D24}"/>
              </a:ext>
            </a:extLst>
          </p:cNvPr>
          <p:cNvGrpSpPr/>
          <p:nvPr/>
        </p:nvGrpSpPr>
        <p:grpSpPr>
          <a:xfrm>
            <a:off x="835734" y="3674805"/>
            <a:ext cx="3704735" cy="2431929"/>
            <a:chOff x="5831284" y="-440889"/>
            <a:chExt cx="4484750" cy="300087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935D68C-195A-8748-B208-2F2545C0CF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1284" y="-427982"/>
              <a:ext cx="4484750" cy="2987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F78D09-4015-E444-BA90-8656554F0FD1}"/>
                </a:ext>
              </a:extLst>
            </p:cNvPr>
            <p:cNvSpPr txBox="1"/>
            <p:nvPr/>
          </p:nvSpPr>
          <p:spPr>
            <a:xfrm>
              <a:off x="5832700" y="-440889"/>
              <a:ext cx="1013419" cy="461665"/>
            </a:xfrm>
            <a:prstGeom prst="rect">
              <a:avLst/>
            </a:prstGeom>
            <a:noFill/>
            <a:effectLst>
              <a:outerShdw blurRad="50800" dist="50800" dir="5400000" sx="25315" sy="25315" algn="ctr" rotWithShape="0">
                <a:srgbClr val="000000">
                  <a:alpha val="43137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Health</a:t>
              </a:r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6D67F0E-4ED2-C049-8063-5FC5039205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90578" y="1103312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Others</a:t>
            </a:r>
            <a:endParaRPr lang="de-DE" dirty="0">
              <a:latin typeface="+mj-lt"/>
              <a:ea typeface="Intel Clear Pro" panose="020B0804020202060201" pitchFamily="34" charset="0"/>
              <a:cs typeface="Intel Clear Pro" panose="020B0804020202060201" pitchFamily="34" charset="0"/>
            </a:endParaRP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Law Enforcement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Parking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Accessibility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Traffic and Logistics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Public Transportation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Air Quality and Weather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Cultural Space </a:t>
            </a:r>
            <a:r>
              <a:rPr lang="en-US" dirty="0" err="1">
                <a:ea typeface="Intel Clear" panose="020B0604020203020204" pitchFamily="34" charset="0"/>
              </a:rPr>
              <a:t>Mgmt</a:t>
            </a:r>
            <a:endParaRPr lang="en-US" dirty="0">
              <a:ea typeface="Intel Clear" panose="020B0604020203020204" pitchFamily="34" charset="0"/>
            </a:endParaRP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Construction Services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Land Management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Emergency Services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Water Management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Hybrid </a:t>
            </a:r>
            <a:r>
              <a:rPr lang="en-US" dirty="0" err="1">
                <a:ea typeface="Intel Clear" panose="020B0604020203020204" pitchFamily="34" charset="0"/>
              </a:rPr>
              <a:t>Ruralization</a:t>
            </a:r>
            <a:endParaRPr lang="en-US" dirty="0">
              <a:ea typeface="Intel Clear" panose="020B0604020203020204" pitchFamily="34" charset="0"/>
            </a:endParaRPr>
          </a:p>
          <a:p>
            <a:pPr marL="228600" lvl="1"/>
            <a:endParaRPr lang="en-US" dirty="0">
              <a:ea typeface="Intel Clear" panose="020B0604020203020204" pitchFamily="34" charset="0"/>
            </a:endParaRPr>
          </a:p>
          <a:p>
            <a:pPr marL="228600" lvl="1"/>
            <a:endParaRPr lang="en-US" dirty="0">
              <a:solidFill>
                <a:schemeClr val="accent1"/>
              </a:solidFill>
              <a:ea typeface="Intel Clear" panose="020B0604020203020204" pitchFamily="34" charset="0"/>
            </a:endParaRP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A6EF4BBC-B242-3647-B1D0-FD11BE9E4A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E8723F-57EA-4C47-97B9-92AFDEEF85DC}" type="datetime1">
              <a:rPr lang="en-CA" smtClean="0"/>
              <a:t>2021-06-21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62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WoT</a:t>
            </a:r>
            <a:r>
              <a:rPr lang="en-US" sz="4797" dirty="0">
                <a:ea typeface="Intel Clear Pro" panose="020B0804020202060201" pitchFamily="34" charset="0"/>
                <a:cs typeface="Intel Clear Pro" panose="020B0804020202060201" pitchFamily="34" charset="0"/>
              </a:rPr>
              <a:t> 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664036" y="807708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1335100"/>
            <a:ext cx="4678084" cy="525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console.info(td);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read1);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inc1);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(with step 3) is" </a:t>
            </a:r>
            <a:r>
              <a:rPr lang="en-US" sz="1049" dirty="0"/>
              <a:t>, inc2);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 </a:t>
            </a:r>
            <a:r>
              <a:rPr lang="en-US" sz="1049" dirty="0"/>
              <a:t>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let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dec1);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 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 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1745" y="1871297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3392B3D-4C01-A046-9332-309D9DD7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0564719-00ED-40AD-AF49-5F6D6B9333CD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A65C622-8705-984C-8FCA-43DF4ACB34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E8723F-57EA-4C47-97B9-92AFDEEF85DC}" type="datetime1">
              <a:rPr lang="en-CA" smtClean="0"/>
              <a:t>2021-06-21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719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New/Updated Normative Documents in Draft Status:</a:t>
            </a:r>
          </a:p>
          <a:p>
            <a:r>
              <a:rPr lang="en-US" sz="2400" dirty="0"/>
              <a:t>Architecture 1.1: </a:t>
            </a:r>
            <a:r>
              <a:rPr lang="en-US" sz="2400" dirty="0">
                <a:hlinkClick r:id="rId2"/>
              </a:rPr>
              <a:t>https://github.com/w3c/wot-architecture</a:t>
            </a:r>
            <a:endParaRPr lang="en-US" sz="2400" dirty="0"/>
          </a:p>
          <a:p>
            <a:r>
              <a:rPr lang="en-US" sz="2400" dirty="0"/>
              <a:t>Thing Description 1.1: </a:t>
            </a:r>
            <a:r>
              <a:rPr lang="en-US" sz="2400" dirty="0">
                <a:hlinkClick r:id="rId3"/>
              </a:rPr>
              <a:t>https://github.com/w3c/wot-thing-description</a:t>
            </a:r>
            <a:endParaRPr lang="en-US" sz="2400" dirty="0"/>
          </a:p>
          <a:p>
            <a:r>
              <a:rPr lang="en-US" sz="2400" dirty="0"/>
              <a:t>Discovery: </a:t>
            </a:r>
            <a:r>
              <a:rPr lang="en-US" sz="2400" dirty="0">
                <a:hlinkClick r:id="rId4"/>
              </a:rPr>
              <a:t>https://github.com/w3c/wot-discovery</a:t>
            </a:r>
            <a:endParaRPr lang="en-US" sz="2400" dirty="0"/>
          </a:p>
          <a:p>
            <a:r>
              <a:rPr lang="en-US" sz="2400" dirty="0"/>
              <a:t>Profiles: </a:t>
            </a:r>
            <a:r>
              <a:rPr lang="en-US" sz="2400" dirty="0">
                <a:hlinkClick r:id="rId5"/>
              </a:rPr>
              <a:t>https://github.com/w3c/wot-profile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New/Updated Informative Documents in Draft Status:</a:t>
            </a:r>
          </a:p>
          <a:p>
            <a:r>
              <a:rPr lang="en-US" sz="2400" dirty="0"/>
              <a:t>Binding Templates: </a:t>
            </a:r>
            <a:r>
              <a:rPr lang="en-US" sz="2400" dirty="0">
                <a:hlinkClick r:id="rId6"/>
              </a:rPr>
              <a:t>https://github.com/w3c/wot-binding-templates</a:t>
            </a:r>
            <a:endParaRPr lang="en-US" sz="2400" dirty="0"/>
          </a:p>
          <a:p>
            <a:r>
              <a:rPr lang="en-US" sz="2400" dirty="0"/>
              <a:t>Scripting API: </a:t>
            </a:r>
            <a:r>
              <a:rPr lang="en-US" sz="2400" dirty="0">
                <a:hlinkClick r:id="rId7"/>
              </a:rPr>
              <a:t>https://github.com/w3c/wot-scripting-api</a:t>
            </a:r>
            <a:endParaRPr lang="en-US" sz="2400" dirty="0"/>
          </a:p>
          <a:p>
            <a:r>
              <a:rPr lang="en-US" sz="2400" dirty="0"/>
              <a:t>Use Cases and Requirements: </a:t>
            </a:r>
            <a:r>
              <a:rPr lang="en-US" sz="2400" dirty="0">
                <a:hlinkClick r:id="rId8"/>
              </a:rPr>
              <a:t>https://github.com/w3c/wot-usecases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Other Resources:</a:t>
            </a:r>
          </a:p>
          <a:p>
            <a:r>
              <a:rPr lang="en-US" sz="2400" dirty="0"/>
              <a:t>Web Site: </a:t>
            </a:r>
            <a:r>
              <a:rPr lang="en-US" sz="2400" dirty="0">
                <a:hlinkClick r:id="rId9"/>
              </a:rPr>
              <a:t>https://www.w3.org/WoT/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2021-06-21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Michael McCool</a:t>
            </a:r>
          </a:p>
          <a:p>
            <a:pPr marL="0" indent="0">
              <a:buNone/>
            </a:pPr>
            <a:r>
              <a:rPr lang="de-DE" dirty="0"/>
              <a:t>Principal Engineer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Intel</a:t>
            </a:r>
          </a:p>
          <a:p>
            <a:pPr marL="0" indent="0">
              <a:buNone/>
            </a:pPr>
            <a:r>
              <a:rPr lang="de-DE" dirty="0"/>
              <a:t>Technology Pathfinding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Sebastian Kaebisch</a:t>
            </a:r>
          </a:p>
          <a:p>
            <a:pPr marL="0" indent="0">
              <a:buNone/>
            </a:pPr>
            <a:r>
              <a:rPr lang="en-US" dirty="0"/>
              <a:t>Senior Key Expert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Siemens</a:t>
            </a:r>
          </a:p>
          <a:p>
            <a:pPr marL="0" indent="0">
              <a:buNone/>
            </a:pPr>
            <a:r>
              <a:rPr lang="en-US" dirty="0"/>
              <a:t>Technology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sebastian.kaebisch@siemens.com</a:t>
            </a:r>
            <a:endParaRPr lang="en-US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3577033" y="910032"/>
            <a:ext cx="5384800" cy="4523607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D2B7B11-6162-FA48-8890-12A98790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0564719-00ED-40AD-AF49-5F6D6B9333CD}" type="slidenum">
              <a:rPr lang="en-US" smtClean="0"/>
              <a:t>17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7CC99C1-01C6-5D42-9776-E66EFDD84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EFB2E41-479F-B545-AE56-02DCD9F3EC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E8723F-57EA-4C47-97B9-92AFDEEF85DC}" type="datetime1">
              <a:rPr lang="en-CA" smtClean="0"/>
              <a:t>2021-06-21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F2CFD-3ED6-0D45-A7F1-18D41BB1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3092A-A6D0-E844-92FA-8E170DFA1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4E110-5A53-E742-90AE-086F54D61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8723F-57EA-4C47-97B9-92AFDEEF85DC}" type="datetime1">
              <a:rPr lang="en-CA" smtClean="0"/>
              <a:t>2021-06-21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CCA0C-B4AE-E24D-9C23-DC99FCB2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5A6D4-FE40-7A4D-B6FA-EC0AF8DE5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69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DAD20-402F-CD44-8F66-1720D232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34237-A9B5-124A-A89F-9BE4E6916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Solar Installation Vietnam: By Intel Free Press - 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intelfreepress</a:t>
            </a:r>
            <a:r>
              <a:rPr lang="en-US" dirty="0"/>
              <a:t>/7169063498/sizes/o/in/</a:t>
            </a:r>
            <a:r>
              <a:rPr lang="en-US" dirty="0" err="1"/>
              <a:t>photostream</a:t>
            </a:r>
            <a:r>
              <a:rPr lang="en-US" dirty="0"/>
              <a:t>/, CC BY 2.0,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=28011974</a:t>
            </a:r>
          </a:p>
          <a:p>
            <a:r>
              <a:rPr lang="en-US" dirty="0"/>
              <a:t>Telemedicine Consult: By Intel Free Press - </a:t>
            </a:r>
            <a:r>
              <a:rPr lang="en-CA" u="sng" dirty="0">
                <a:hlinkClick r:id="rId2"/>
              </a:rPr>
              <a:t>https://www.flickr.com/photos/intelfreepress/6948764580/sizes/o/in/photostream/</a:t>
            </a:r>
            <a:r>
              <a:rPr lang="en-CA" u="sng" dirty="0"/>
              <a:t>, CC BY 2.0, </a:t>
            </a:r>
            <a:r>
              <a:rPr lang="en-US" dirty="0"/>
              <a:t> 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File:Telemedicine_Consult.jpg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7FA907-5759-594A-A94A-FA4C3B9A1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16BBF-BA3F-9847-9C18-B0D66AF33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B7A34F9-88D7-BC4F-B02F-847FC2461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2021-06-21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2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b="1" dirty="0">
                <a:ea typeface="Intel Clear" panose="020B0604020203020204" pitchFamily="34" charset="0"/>
                <a:cs typeface="Intel Clear" panose="020B0604020203020204" pitchFamily="34" charset="0"/>
              </a:rPr>
              <a:t>W3C WoT Working Group goal: </a:t>
            </a: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b="1" dirty="0">
                <a:ea typeface="Intel Clear" panose="020B0604020203020204" pitchFamily="34" charset="0"/>
                <a:cs typeface="Intel Clear" panose="020B0604020203020204" pitchFamily="34" charset="0"/>
              </a:rPr>
              <a:t>Published: </a:t>
            </a: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b="1" dirty="0">
                <a:ea typeface="Intel Clear" panose="020B0604020203020204" pitchFamily="34" charset="0"/>
                <a:cs typeface="Intel Clear" panose="020B0604020203020204" pitchFamily="34" charset="0"/>
              </a:rPr>
              <a:t>In Progress: </a:t>
            </a: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TD 1.1 Update, Thing Models, Discovery, Profiles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to obtain TDs?   How to ensure interoperability?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518139" y="3257201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519507" y="3288750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791200" y="4799995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ooter Placeholder 3">
            <a:extLst>
              <a:ext uri="{FF2B5EF4-FFF2-40B4-BE49-F238E27FC236}">
                <a16:creationId xmlns:a16="http://schemas.microsoft.com/office/drawing/2014/main" id="{85AF6519-313A-0A45-A688-FB8E321ED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78" name="Date Placeholder 3">
            <a:extLst>
              <a:ext uri="{FF2B5EF4-FFF2-40B4-BE49-F238E27FC236}">
                <a16:creationId xmlns:a16="http://schemas.microsoft.com/office/drawing/2014/main" id="{B1E6781D-8F38-A547-9A74-CFE6D5174B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E8723F-57EA-4C47-97B9-92AFDEEF85DC}" type="datetime1">
              <a:rPr lang="en-CA" smtClean="0"/>
              <a:t>2021-06-21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de-DE" dirty="0">
                <a:ea typeface="Intel Clear Pro" panose="020B0804020202060201" pitchFamily="34" charset="0"/>
                <a:cs typeface="Intel Clear Pro" panose="020B0804020202060201" pitchFamily="34" charset="0"/>
              </a:rPr>
              <a:t>WoT Thing </a:t>
            </a:r>
            <a:r>
              <a:rPr lang="de-DE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Descriptions</a:t>
            </a:r>
            <a:endParaRPr lang="en-US" dirty="0">
              <a:ea typeface="Intel Clear Pro" panose="020B0804020202060201" pitchFamily="34" charset="0"/>
              <a:cs typeface="Intel Clear Pro" panose="020B0804020202060201" pitchFamily="34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6539583" y="702692"/>
            <a:ext cx="5111046" cy="58539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600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</a:t>
            </a:r>
            <a:r>
              <a:rPr lang="de-DE" sz="1600" b="1">
                <a:solidFill>
                  <a:srgbClr val="4A7B7C"/>
                </a:solidFill>
                <a:latin typeface="Consolas" panose="020B0609020204030204" pitchFamily="49" charset="0"/>
              </a:rPr>
              <a:t>ns/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td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CA" sz="1600" dirty="0">
                <a:solidFill>
                  <a:srgbClr val="14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urn:dev:ops:32473-WoTLamp-1234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1400FF"/>
                </a:solidFill>
                <a:latin typeface="Consolas" panose="020B0609020204030204" pitchFamily="49" charset="0"/>
              </a:rPr>
              <a:t>MyLEDThing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"bearer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976692" y="4327465"/>
            <a:ext cx="4823353" cy="1884855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5557" y="1170169"/>
            <a:ext cx="5486400" cy="4624385"/>
          </a:xfrm>
        </p:spPr>
        <p:txBody>
          <a:bodyPr/>
          <a:lstStyle/>
          <a:p>
            <a:pPr marL="173038" lvl="1"/>
            <a:r>
              <a:rPr lang="en-US" dirty="0">
                <a:ea typeface="Intel Clear" panose="020B0604020203020204" pitchFamily="34" charset="0"/>
              </a:rPr>
              <a:t>WHAT the possible choices are</a:t>
            </a:r>
          </a:p>
          <a:p>
            <a:pPr marL="630238" lvl="2"/>
            <a:r>
              <a:rPr lang="en-US" dirty="0">
                <a:solidFill>
                  <a:srgbClr val="0070C0"/>
                </a:solidFill>
                <a:ea typeface="Intel Clear" panose="020B0604020203020204" pitchFamily="34" charset="0"/>
              </a:rPr>
              <a:t>Properties</a:t>
            </a:r>
          </a:p>
          <a:p>
            <a:pPr marL="630238" lvl="2"/>
            <a:r>
              <a:rPr lang="en-US" dirty="0">
                <a:solidFill>
                  <a:srgbClr val="0070C0"/>
                </a:solidFill>
                <a:ea typeface="Intel Clear" panose="020B0604020203020204" pitchFamily="34" charset="0"/>
              </a:rPr>
              <a:t>Events</a:t>
            </a:r>
          </a:p>
          <a:p>
            <a:pPr marL="630238" lvl="2"/>
            <a:r>
              <a:rPr lang="en-US" dirty="0">
                <a:solidFill>
                  <a:srgbClr val="0070C0"/>
                </a:solidFill>
                <a:ea typeface="Intel Clear" panose="020B0604020203020204" pitchFamily="34" charset="0"/>
              </a:rPr>
              <a:t>Actions</a:t>
            </a:r>
          </a:p>
          <a:p>
            <a:pPr marL="173038" lvl="1"/>
            <a:r>
              <a:rPr lang="en-US" dirty="0">
                <a:ea typeface="Intel Clear" panose="020B0604020203020204" pitchFamily="34" charset="0"/>
              </a:rPr>
              <a:t>HOW to interact with the Thing</a:t>
            </a:r>
          </a:p>
          <a:p>
            <a:pPr marL="630238" lvl="2"/>
            <a:r>
              <a:rPr lang="en-US" dirty="0">
                <a:solidFill>
                  <a:srgbClr val="0070C0"/>
                </a:solidFill>
                <a:ea typeface="Intel Clear" panose="020B0604020203020204" pitchFamily="34" charset="0"/>
              </a:rPr>
              <a:t>Protocol operations and options</a:t>
            </a:r>
          </a:p>
          <a:p>
            <a:pPr marL="630238" lvl="2"/>
            <a:r>
              <a:rPr lang="en-US" dirty="0">
                <a:solidFill>
                  <a:srgbClr val="0070C0"/>
                </a:solidFill>
                <a:ea typeface="Intel Clear" panose="020B0604020203020204" pitchFamily="34" charset="0"/>
              </a:rPr>
              <a:t>Data schemas and content types</a:t>
            </a:r>
          </a:p>
          <a:p>
            <a:pPr marL="630238" lvl="2"/>
            <a:r>
              <a:rPr lang="en-US" dirty="0">
                <a:solidFill>
                  <a:srgbClr val="0070C0"/>
                </a:solidFill>
                <a:ea typeface="Intel Clear" panose="020B0604020203020204" pitchFamily="34" charset="0"/>
              </a:rPr>
              <a:t>Security requirements</a:t>
            </a:r>
          </a:p>
          <a:p>
            <a:pPr marL="630238" lvl="2"/>
            <a:endParaRPr lang="en-US" dirty="0">
              <a:ea typeface="Intel Clear" panose="020B0604020203020204" pitchFamily="34" charset="0"/>
            </a:endParaRP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1C3F4AB3-530C-414C-9A1A-A7EEB393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0564719-00ED-40AD-AF49-5F6D6B9333CD}" type="slidenum">
              <a:rPr lang="en-US" smtClean="0"/>
              <a:t>3</a:t>
            </a:fld>
            <a:endParaRPr lang="en-US" dirty="0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2E745D76-1A5E-E249-B435-275B6D197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B4E32868-08CA-E24A-9E6C-56BBC022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E8723F-57EA-4C47-97B9-92AFDEEF85DC}" type="datetime1">
              <a:rPr lang="en-CA" smtClean="0"/>
              <a:t>2021-06-21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6" y="838283"/>
            <a:ext cx="10317826" cy="5798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0BE21DA-6BEA-A245-A2A6-3DCF2C00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7AFEB6-48F3-7C46-813E-536741E098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E8723F-57EA-4C47-97B9-92AFDEEF85DC}" type="datetime1">
              <a:rPr lang="en-CA" smtClean="0"/>
              <a:t>2021-06-21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9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WoT WG Charter Work Items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945451" y="1485796"/>
            <a:ext cx="3279316" cy="5306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99" b="1" dirty="0"/>
              <a:t>Architectural Requirements, Use Cases, and Vocabulary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Understand and state requirements for new use cases, architectural patterns, and concepts.</a:t>
            </a:r>
          </a:p>
          <a:p>
            <a:pPr marL="0" indent="0">
              <a:buNone/>
            </a:pPr>
            <a:r>
              <a:rPr lang="en-US" sz="1799" b="1" dirty="0"/>
              <a:t>Link Relation Types: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Definition of specific link relation types for specific relationships.</a:t>
            </a:r>
          </a:p>
          <a:p>
            <a:pPr marL="0" indent="0">
              <a:buNone/>
            </a:pPr>
            <a:r>
              <a:rPr lang="en-US" sz="1799" b="1" dirty="0"/>
              <a:t>Observe Defaults: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For protocols such as HTTP where multiple ways to implement "observe" is possible, define a default.</a:t>
            </a:r>
          </a:p>
          <a:p>
            <a:pPr marL="0" indent="0">
              <a:buNone/>
            </a:pPr>
            <a:r>
              <a:rPr lang="en-US" sz="1799" b="1" dirty="0"/>
              <a:t>Implementation View Spec: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More fully define details of implementations.</a:t>
            </a:r>
            <a:endParaRPr lang="de-DE" sz="1399" dirty="0">
              <a:solidFill>
                <a:schemeClr val="accent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511423" y="1485798"/>
            <a:ext cx="3527781" cy="5306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99" b="1" dirty="0"/>
              <a:t>Interoperability Profiles: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Support plug-and-play </a:t>
            </a:r>
            <a:r>
              <a:rPr lang="en-US" sz="1399" dirty="0" err="1">
                <a:solidFill>
                  <a:schemeClr val="accent1"/>
                </a:solidFill>
              </a:rPr>
              <a:t>interoperabilty</a:t>
            </a:r>
            <a:r>
              <a:rPr lang="en-US" sz="1399" dirty="0">
                <a:solidFill>
                  <a:schemeClr val="accent1"/>
                </a:solidFill>
              </a:rPr>
              <a:t> via a profile mechanism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profiles that allow for finite </a:t>
            </a:r>
            <a:r>
              <a:rPr lang="en-US" sz="1399" dirty="0" err="1">
                <a:solidFill>
                  <a:schemeClr val="accent1"/>
                </a:solidFill>
              </a:rPr>
              <a:t>implementability</a:t>
            </a:r>
            <a:endParaRPr lang="en-US" sz="1399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799" b="1" dirty="0"/>
              <a:t>Thing Models: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how Thing Descriptions can defined in a modular way.</a:t>
            </a:r>
          </a:p>
          <a:p>
            <a:pPr marL="0" indent="0">
              <a:buNone/>
            </a:pPr>
            <a:r>
              <a:rPr lang="en-US" sz="1799" b="1" dirty="0"/>
              <a:t>Complex Interactions: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Document how complex interactions can be supported via hypermedia controls.</a:t>
            </a:r>
          </a:p>
          <a:p>
            <a:pPr marL="0" indent="0">
              <a:buNone/>
            </a:pPr>
            <a:r>
              <a:rPr lang="en-US" sz="1799" b="1" dirty="0"/>
              <a:t>Discovery: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how Things are discovered in both local and global contexts and Thing Descriptions are distributed.</a:t>
            </a:r>
          </a:p>
          <a:p>
            <a:pPr lvl="1"/>
            <a:endParaRPr lang="en-US" sz="1199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25">
              <a:defRPr/>
            </a:pPr>
            <a:fld id="{30564719-00ED-40AD-AF49-5F6D6B9333CD}" type="slidenum">
              <a:rPr lang="en-US" sz="1599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218925">
                <a:defRPr/>
              </a:pPr>
              <a:t>5</a:t>
            </a:fld>
            <a:endParaRPr lang="en-US" sz="1599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5" name="Content Placeholder 10"/>
          <p:cNvSpPr txBox="1">
            <a:spLocks/>
          </p:cNvSpPr>
          <p:nvPr/>
        </p:nvSpPr>
        <p:spPr>
          <a:xfrm>
            <a:off x="8325861" y="1485796"/>
            <a:ext cx="3164540" cy="5336972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99" b="1" dirty="0"/>
              <a:t>Identifier Management: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Mitigate privacy risks by defining how identifiers are managed and updated.</a:t>
            </a:r>
          </a:p>
          <a:p>
            <a:pPr marL="0" indent="0">
              <a:buNone/>
            </a:pPr>
            <a:r>
              <a:rPr lang="en-US" sz="1799" b="1" dirty="0"/>
              <a:t>Security Schemes: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Vocabulary for new security schemes supporting targeted protocols and use cases.</a:t>
            </a:r>
          </a:p>
          <a:p>
            <a:pPr marL="0" indent="0">
              <a:buNone/>
            </a:pPr>
            <a:r>
              <a:rPr lang="en-US" sz="1799" b="1" dirty="0"/>
              <a:t>Thing Description Vocabulary: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Extensions to Thing Description vocabulary definitions.</a:t>
            </a:r>
          </a:p>
          <a:p>
            <a:pPr marL="0" indent="0">
              <a:buNone/>
            </a:pPr>
            <a:r>
              <a:rPr lang="en-US" sz="1799" b="1" dirty="0"/>
              <a:t>Protocol Vocabulary and Bindings: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Extensions to protocol vocabulary definitions and protocol bindings.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8B34643-3B0D-0241-A1E6-F1673271B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9C37BAF-E510-454D-8229-F1EE6D2322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E8723F-57EA-4C47-97B9-92AFDEEF85DC}" type="datetime1">
              <a:rPr lang="en-CA" smtClean="0"/>
              <a:t>2021-06-21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72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9403-F6DA-2A4A-A141-A84159D1F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EAC7C-0927-824B-BBF6-857E3CD44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6632"/>
            <a:ext cx="10515600" cy="5100331"/>
          </a:xfrm>
        </p:spPr>
        <p:txBody>
          <a:bodyPr/>
          <a:lstStyle/>
          <a:p>
            <a:r>
              <a:rPr lang="en-US" dirty="0"/>
              <a:t>Thing Description 1.1</a:t>
            </a:r>
          </a:p>
          <a:p>
            <a:pPr lvl="1"/>
            <a:r>
              <a:rPr lang="en-US" dirty="0"/>
              <a:t>Canonicalization (and WIP, Signing)</a:t>
            </a:r>
          </a:p>
          <a:p>
            <a:pPr lvl="1"/>
            <a:r>
              <a:rPr lang="en-US" dirty="0"/>
              <a:t>Validation levels</a:t>
            </a:r>
          </a:p>
          <a:p>
            <a:pPr lvl="1"/>
            <a:r>
              <a:rPr lang="en-US" dirty="0"/>
              <a:t>Thing Model</a:t>
            </a:r>
          </a:p>
          <a:p>
            <a:pPr lvl="1"/>
            <a:r>
              <a:rPr lang="en-US" dirty="0"/>
              <a:t>various other extensions, e.g. to security, data schemas, etc.</a:t>
            </a:r>
          </a:p>
          <a:p>
            <a:r>
              <a:rPr lang="en-US" dirty="0"/>
              <a:t>Discovery</a:t>
            </a:r>
          </a:p>
          <a:p>
            <a:pPr lvl="1"/>
            <a:r>
              <a:rPr lang="en-US" dirty="0"/>
              <a:t>Introductions: DNS-SD, DID, </a:t>
            </a:r>
            <a:r>
              <a:rPr lang="en-US" dirty="0" err="1"/>
              <a:t>CoRE</a:t>
            </a:r>
            <a:r>
              <a:rPr lang="en-US" dirty="0"/>
              <a:t> RD</a:t>
            </a:r>
          </a:p>
          <a:p>
            <a:pPr lvl="1"/>
            <a:r>
              <a:rPr lang="en-US" dirty="0"/>
              <a:t>Directory Service: HTTP API for searchable database of TDs</a:t>
            </a:r>
          </a:p>
          <a:p>
            <a:pPr lvl="1"/>
            <a:r>
              <a:rPr lang="en-US" dirty="0"/>
              <a:t>Self-Description: .well-known, fetching of TD directly from Things</a:t>
            </a:r>
          </a:p>
          <a:p>
            <a:r>
              <a:rPr lang="en-US" dirty="0"/>
              <a:t>Profiles</a:t>
            </a:r>
          </a:p>
          <a:p>
            <a:pPr lvl="1"/>
            <a:r>
              <a:rPr lang="en-US" dirty="0"/>
              <a:t>Emphasis on "hub" use-case, http/json</a:t>
            </a:r>
          </a:p>
          <a:p>
            <a:r>
              <a:rPr lang="en-US" dirty="0"/>
              <a:t>Use Cases and Requirements (informative document)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C76A9-882B-C94C-B764-7320D0F9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1E964-5AC2-1E49-8E7B-908251FB1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D5ECCA-BBDA-F846-8CBB-B220E6D80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2021-06-21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1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0F6D-E177-8045-8890-8880BA03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Description 1.1: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838D0-6F6F-884B-B986-020E66E5C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1382"/>
            <a:ext cx="10515600" cy="5085582"/>
          </a:xfrm>
        </p:spPr>
        <p:txBody>
          <a:bodyPr/>
          <a:lstStyle/>
          <a:p>
            <a:r>
              <a:rPr lang="en-US" dirty="0"/>
              <a:t>Canonicalization and Signing</a:t>
            </a:r>
          </a:p>
          <a:p>
            <a:pPr lvl="1"/>
            <a:r>
              <a:rPr lang="en-US" dirty="0"/>
              <a:t>WIP, but proposal is based on JOSE/JWS/JWA (incl. RFC 8037)</a:t>
            </a:r>
          </a:p>
          <a:p>
            <a:pPr lvl="1"/>
            <a:r>
              <a:rPr lang="en-US" dirty="0"/>
              <a:t>Can extract parts of a TD to sign using </a:t>
            </a:r>
            <a:r>
              <a:rPr lang="en-US" dirty="0" err="1"/>
              <a:t>JSONPointer</a:t>
            </a:r>
            <a:r>
              <a:rPr lang="en-US" dirty="0"/>
              <a:t>/</a:t>
            </a:r>
            <a:r>
              <a:rPr lang="en-US" dirty="0" err="1"/>
              <a:t>JSONPath</a:t>
            </a:r>
            <a:r>
              <a:rPr lang="en-US" dirty="0"/>
              <a:t>/XPath queries</a:t>
            </a:r>
          </a:p>
          <a:p>
            <a:r>
              <a:rPr lang="en-US" dirty="0"/>
              <a:t>Security Scheme Improvements</a:t>
            </a:r>
          </a:p>
          <a:p>
            <a:pPr lvl="1"/>
            <a:r>
              <a:rPr lang="en-US" dirty="0"/>
              <a:t>URI Templates</a:t>
            </a:r>
          </a:p>
          <a:p>
            <a:pPr lvl="1"/>
            <a:r>
              <a:rPr lang="en-US" dirty="0"/>
              <a:t>Security information in body</a:t>
            </a:r>
          </a:p>
          <a:p>
            <a:pPr lvl="1"/>
            <a:r>
              <a:rPr lang="en-US" dirty="0"/>
              <a:t>OAuth "device" flow</a:t>
            </a:r>
          </a:p>
          <a:p>
            <a:r>
              <a:rPr lang="en-US" dirty="0"/>
              <a:t>Thing Model</a:t>
            </a:r>
          </a:p>
          <a:p>
            <a:pPr lvl="1"/>
            <a:r>
              <a:rPr lang="en-US" dirty="0"/>
              <a:t>TD describes instance, TM describes class </a:t>
            </a:r>
          </a:p>
          <a:p>
            <a:pPr lvl="1"/>
            <a:r>
              <a:rPr lang="en-US" dirty="0"/>
              <a:t>Provides templating/parameterization mechanism</a:t>
            </a:r>
          </a:p>
          <a:p>
            <a:pPr lvl="1"/>
            <a:r>
              <a:rPr lang="en-US" dirty="0"/>
              <a:t>TD can reference </a:t>
            </a:r>
            <a:r>
              <a:rPr lang="en-US" i="1" dirty="0"/>
              <a:t>one</a:t>
            </a:r>
            <a:r>
              <a:rPr lang="en-US" dirty="0"/>
              <a:t> TM using a link</a:t>
            </a:r>
          </a:p>
          <a:p>
            <a:pPr lvl="1"/>
            <a:r>
              <a:rPr lang="en-US" dirty="0"/>
              <a:t>TMs can reference or extend other TMs (and </a:t>
            </a:r>
            <a:r>
              <a:rPr lang="en-US" i="1" dirty="0"/>
              <a:t>parts</a:t>
            </a:r>
            <a:r>
              <a:rPr lang="en-US" dirty="0"/>
              <a:t> of other TMs)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57826-83EA-0648-93BF-A01DBF25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5C2F2-050F-A441-A7D6-384996F4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0BFCF2-81E5-524B-9F05-D0C3C77B8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2021-06-21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44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92AD7-6764-453A-9434-7D5147E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79435-624A-46CA-9339-B32D08502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530" y="1171476"/>
            <a:ext cx="10634870" cy="53258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Capabilities</a:t>
            </a:r>
          </a:p>
          <a:p>
            <a:pPr lvl="1"/>
            <a:r>
              <a:rPr lang="en-US" dirty="0"/>
              <a:t>Support both local and global/remote discovery (unconstrained by network domain)</a:t>
            </a:r>
          </a:p>
          <a:p>
            <a:pPr lvl="1"/>
            <a:r>
              <a:rPr lang="en-US" dirty="0"/>
              <a:t>Support "localizable" discovery (constrainable by location)</a:t>
            </a:r>
          </a:p>
          <a:p>
            <a:pPr lvl="1"/>
            <a:r>
              <a:rPr lang="en-US" dirty="0"/>
              <a:t>Support both "syntactic query" (keywords) and "semantic query" (linked data)</a:t>
            </a:r>
          </a:p>
          <a:p>
            <a:pPr lvl="1"/>
            <a:r>
              <a:rPr lang="en-US" dirty="0"/>
              <a:t>Support a directory service for searching large repositories of Things</a:t>
            </a:r>
          </a:p>
          <a:p>
            <a:pPr lvl="1"/>
            <a:r>
              <a:rPr lang="en-US" dirty="0"/>
              <a:t>Support peer-to-peer (self-identifying "smart object") discovery</a:t>
            </a:r>
          </a:p>
          <a:p>
            <a:pPr marL="0" indent="0">
              <a:buNone/>
            </a:pPr>
            <a:r>
              <a:rPr lang="en-US" b="1" dirty="0"/>
              <a:t>Privacy-Preserving Architecture</a:t>
            </a:r>
          </a:p>
          <a:p>
            <a:pPr lvl="1"/>
            <a:r>
              <a:rPr lang="en-US" dirty="0"/>
              <a:t>Respect device and information Lifecycle</a:t>
            </a:r>
          </a:p>
          <a:p>
            <a:pPr lvl="1"/>
            <a:r>
              <a:rPr lang="en-US" dirty="0"/>
              <a:t>Distribute TDs only to authenticated and authorized users</a:t>
            </a:r>
          </a:p>
          <a:p>
            <a:pPr lvl="1"/>
            <a:r>
              <a:rPr lang="en-US" dirty="0"/>
              <a:t>Don’t leak private data to unauthorized users</a:t>
            </a:r>
          </a:p>
          <a:p>
            <a:pPr lvl="1"/>
            <a:r>
              <a:rPr lang="en-US" dirty="0"/>
              <a:t>Don’t leak data that can be used to INFER private information to unauthorized users</a:t>
            </a:r>
          </a:p>
          <a:p>
            <a:pPr marL="0" indent="0">
              <a:buNone/>
            </a:pPr>
            <a:r>
              <a:rPr lang="en-US" b="1" dirty="0"/>
              <a:t>Alignment with Existing and Evolving Standards</a:t>
            </a:r>
          </a:p>
          <a:p>
            <a:pPr lvl="1"/>
            <a:r>
              <a:rPr lang="en-US" dirty="0"/>
              <a:t>IETF </a:t>
            </a:r>
            <a:r>
              <a:rPr lang="en-US" dirty="0" err="1"/>
              <a:t>CoRE</a:t>
            </a:r>
            <a:r>
              <a:rPr lang="en-US" dirty="0"/>
              <a:t> Resource Directories, </a:t>
            </a:r>
            <a:r>
              <a:rPr lang="en-US" dirty="0" err="1"/>
              <a:t>CoRE</a:t>
            </a:r>
            <a:r>
              <a:rPr lang="en-US" dirty="0"/>
              <a:t> Link Format, DID, OGC, WGS84, XPath, …</a:t>
            </a:r>
          </a:p>
          <a:p>
            <a:pPr lvl="1"/>
            <a:r>
              <a:rPr lang="en-US" dirty="0"/>
              <a:t>Compatible with WoT Scripting API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CADE4-4BD5-480E-9FAD-FC2A1E70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09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E9E9-89D7-4C6F-998D-BC3DD9950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Two-Phase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06493-B506-46BF-9F19-0C6E79F00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529" y="1144190"/>
            <a:ext cx="10634871" cy="54515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Phase 1: Introduction</a:t>
            </a:r>
          </a:p>
          <a:p>
            <a:pPr lvl="1"/>
            <a:r>
              <a:rPr lang="en-US" dirty="0"/>
              <a:t>“First Contact” Protocol</a:t>
            </a:r>
          </a:p>
          <a:p>
            <a:pPr lvl="2"/>
            <a:r>
              <a:rPr lang="en-US" dirty="0"/>
              <a:t>Answers the question: How to initiate discovery from zero knowledge?</a:t>
            </a:r>
          </a:p>
          <a:p>
            <a:pPr lvl="1"/>
            <a:r>
              <a:rPr lang="en-US" dirty="0"/>
              <a:t>Open</a:t>
            </a:r>
          </a:p>
          <a:p>
            <a:pPr lvl="2"/>
            <a:r>
              <a:rPr lang="en-US" dirty="0"/>
              <a:t>Can be accessed with no or limited access controls</a:t>
            </a:r>
          </a:p>
          <a:p>
            <a:pPr lvl="2"/>
            <a:r>
              <a:rPr lang="en-US" dirty="0"/>
              <a:t>Based on existing standards, and can be extended to new standards</a:t>
            </a:r>
          </a:p>
          <a:p>
            <a:pPr lvl="1"/>
            <a:r>
              <a:rPr lang="en-US" dirty="0"/>
              <a:t>Lightweight</a:t>
            </a:r>
          </a:p>
          <a:p>
            <a:pPr lvl="2"/>
            <a:r>
              <a:rPr lang="en-US" dirty="0"/>
              <a:t>Does not use significant resources on responder</a:t>
            </a:r>
          </a:p>
          <a:p>
            <a:pPr lvl="2"/>
            <a:r>
              <a:rPr lang="en-US" dirty="0"/>
              <a:t>Resistant to Denial of Service attacks</a:t>
            </a:r>
          </a:p>
          <a:p>
            <a:pPr lvl="1"/>
            <a:r>
              <a:rPr lang="en-US" dirty="0"/>
              <a:t>Provides intentionally limited information</a:t>
            </a:r>
          </a:p>
          <a:p>
            <a:pPr lvl="2"/>
            <a:r>
              <a:rPr lang="en-US" dirty="0"/>
              <a:t>Avoid leaking any metadata that can be used to infer private data</a:t>
            </a:r>
          </a:p>
          <a:p>
            <a:pPr lvl="2"/>
            <a:r>
              <a:rPr lang="en-US" dirty="0"/>
              <a:t>This includes types of devices, device ids, owners, timestamps, etc.</a:t>
            </a:r>
          </a:p>
          <a:p>
            <a:pPr marL="0" indent="0">
              <a:buNone/>
            </a:pPr>
            <a:r>
              <a:rPr lang="en-US" b="1" dirty="0"/>
              <a:t>Phase 2: Exploration</a:t>
            </a:r>
          </a:p>
          <a:p>
            <a:pPr lvl="1"/>
            <a:r>
              <a:rPr lang="en-US" dirty="0"/>
              <a:t>Authentication and authorization required</a:t>
            </a:r>
          </a:p>
          <a:p>
            <a:pPr lvl="1"/>
            <a:r>
              <a:rPr lang="en-US" dirty="0"/>
              <a:t>Supports more complex query and filtering capabilities (JSON Path, XPath, SPARQL)</a:t>
            </a:r>
          </a:p>
          <a:p>
            <a:pPr lvl="1"/>
            <a:r>
              <a:rPr lang="en-US" dirty="0"/>
              <a:t>Provides access to rich metadata (TDs)</a:t>
            </a:r>
          </a:p>
          <a:p>
            <a:pPr lvl="1"/>
            <a:r>
              <a:rPr lang="en-US" dirty="0"/>
              <a:t>Access controls can limit data returned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D7C0D-F508-4DF8-825D-60BFF632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44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829</TotalTime>
  <Words>2146</Words>
  <Application>Microsoft Macintosh PowerPoint</Application>
  <PresentationFormat>Widescreen</PresentationFormat>
  <Paragraphs>374</Paragraphs>
  <Slides>19</Slides>
  <Notes>4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Schoolbook</vt:lpstr>
      <vt:lpstr>Consolas</vt:lpstr>
      <vt:lpstr>Wingdings</vt:lpstr>
      <vt:lpstr>Office Theme</vt:lpstr>
      <vt:lpstr>W3C Web of Things (WoT) Update</vt:lpstr>
      <vt:lpstr>W3C Web of Things (WoT)</vt:lpstr>
      <vt:lpstr>WoT Thing Descriptions</vt:lpstr>
      <vt:lpstr>Usage Patterns</vt:lpstr>
      <vt:lpstr>Current WoT WG Charter Work Items</vt:lpstr>
      <vt:lpstr>New Deliverables</vt:lpstr>
      <vt:lpstr>Thing Description 1.1: Updates</vt:lpstr>
      <vt:lpstr>Discovery: Goals</vt:lpstr>
      <vt:lpstr>Discovery: Two-Phase Architecture</vt:lpstr>
      <vt:lpstr>Discovery: Status</vt:lpstr>
      <vt:lpstr>What is a WoT Profile?</vt:lpstr>
      <vt:lpstr>Profiles: Constraints</vt:lpstr>
      <vt:lpstr>Profiles: Current Work</vt:lpstr>
      <vt:lpstr>Use Cases: W3C Smart City Workshop</vt:lpstr>
      <vt:lpstr>WoT Orchestration</vt:lpstr>
      <vt:lpstr>Documents and Resources</vt:lpstr>
      <vt:lpstr>Contacts</vt:lpstr>
      <vt:lpstr>Backup</vt:lpstr>
      <vt:lpstr>Image 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57</cp:revision>
  <dcterms:created xsi:type="dcterms:W3CDTF">2020-06-08T01:23:04Z</dcterms:created>
  <dcterms:modified xsi:type="dcterms:W3CDTF">2021-06-21T18:35:38Z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